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64" r:id="rId7"/>
    <p:sldId id="271" r:id="rId8"/>
    <p:sldId id="281" r:id="rId9"/>
    <p:sldId id="282" r:id="rId10"/>
    <p:sldId id="270" r:id="rId11"/>
    <p:sldId id="280" r:id="rId12"/>
    <p:sldId id="265" r:id="rId13"/>
    <p:sldId id="273" r:id="rId14"/>
    <p:sldId id="266" r:id="rId15"/>
    <p:sldId id="267" r:id="rId16"/>
    <p:sldId id="269" r:id="rId17"/>
    <p:sldId id="275" r:id="rId18"/>
    <p:sldId id="283" r:id="rId19"/>
    <p:sldId id="279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56ADA-002F-472C-9EA3-B74CE6ADAE9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D2D8A-0BD0-466F-8B0B-199EABDF14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0725E-F383-4DF3-9A54-987712E05A1E}" type="datetimeFigureOut">
              <a:rPr lang="en-US" smtClean="0"/>
              <a:pPr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daparts.com/" TargetMode="External"/><Relationship Id="rId2" Type="http://schemas.openxmlformats.org/officeDocument/2006/relationships/hyperlink" Target="https://github.com/udaparts/socketpr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project.com/Articles/1207129/Brief-introduction-of-a-continuous-SQL-stream-se" TargetMode="External"/><Relationship Id="rId4" Type="http://schemas.openxmlformats.org/officeDocument/2006/relationships/hyperlink" Target="https://www.codeproject.com/Articles/1204807/Brief-introduction-of-a-continuous-SQL-stream-sen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7772400" cy="2152650"/>
          </a:xfrm>
        </p:spPr>
        <p:txBody>
          <a:bodyPr>
            <a:normAutofit/>
          </a:bodyPr>
          <a:lstStyle/>
          <a:p>
            <a:r>
              <a:rPr lang="en-US" sz="4000" b="1" dirty="0"/>
              <a:t>Brief Introduction of </a:t>
            </a:r>
            <a:r>
              <a:rPr lang="en-US" sz="4000" b="1" dirty="0" err="1"/>
              <a:t>SocketPro</a:t>
            </a:r>
            <a:r>
              <a:rPr lang="en-US" sz="4000" b="1" dirty="0"/>
              <a:t> </a:t>
            </a:r>
            <a:r>
              <a:rPr lang="en-US" sz="4000" b="1" dirty="0" err="1"/>
              <a:t>Async</a:t>
            </a:r>
            <a:r>
              <a:rPr lang="en-US" sz="4000" b="1" dirty="0"/>
              <a:t> Communication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048000"/>
            <a:ext cx="7086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Continuous Request Sending, Processing and Returning for the Best Network Efficiency and Throughput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6600" y="5181600"/>
            <a:ext cx="26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Yuancai</a:t>
            </a:r>
            <a:r>
              <a:rPr lang="en-US" sz="2400" dirty="0"/>
              <a:t> (Charlie) Ye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SocketPro</a:t>
            </a:r>
            <a:r>
              <a:rPr lang="en-US" b="1" dirty="0"/>
              <a:t> Subscribe/Publish</a:t>
            </a:r>
            <a:br>
              <a:rPr lang="en-US" dirty="0"/>
            </a:br>
            <a:r>
              <a:rPr lang="en-US" sz="2700" dirty="0"/>
              <a:t>(Internet chat or online messaging)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05000"/>
            <a:ext cx="6467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100" y="4819650"/>
            <a:ext cx="65913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5C32-42E2-49A6-9F9A-13DAB75C3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SocketPro</a:t>
            </a:r>
            <a:r>
              <a:rPr lang="en-US" dirty="0"/>
              <a:t> for DB Events</a:t>
            </a:r>
          </a:p>
        </p:txBody>
      </p:sp>
      <p:pic>
        <p:nvPicPr>
          <p:cNvPr id="3" name="dbevents">
            <a:hlinkClick r:id="" action="ppaction://media"/>
            <a:extLst>
              <a:ext uri="{FF2B5EF4-FFF2-40B4-BE49-F238E27FC236}">
                <a16:creationId xmlns:a16="http://schemas.microsoft.com/office/drawing/2014/main" id="{C24D6754-CEBB-44CC-B373-1CBF3269E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838200"/>
            <a:ext cx="8001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SocketPro</a:t>
            </a:r>
            <a:r>
              <a:rPr lang="en-US" b="1" dirty="0"/>
              <a:t> Persistent Message Queue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4953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5000" y="106680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Advantages of </a:t>
            </a:r>
            <a:r>
              <a:rPr lang="en-US" sz="2000" b="1" dirty="0" err="1"/>
              <a:t>SocketPro</a:t>
            </a:r>
            <a:r>
              <a:rPr lang="en-US" sz="2000" b="1" dirty="0"/>
              <a:t> over </a:t>
            </a:r>
            <a:r>
              <a:rPr lang="en-US" sz="2000" b="1" dirty="0">
                <a:solidFill>
                  <a:srgbClr val="0070C0"/>
                </a:solidFill>
              </a:rPr>
              <a:t>Kafka</a:t>
            </a:r>
            <a:r>
              <a:rPr lang="en-US" sz="2000" b="1" dirty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752600"/>
            <a:ext cx="2971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Manual transaction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Queue sharable among multiple consumers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Real-time message availability event (low latency)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configuration settings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Faster than Kafka in message writing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 portion of requests to be queued persistently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message loss as messages can be backed up at provider side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Comparison between</a:t>
            </a:r>
            <a:br>
              <a:rPr lang="en-US" dirty="0"/>
            </a:br>
            <a:r>
              <a:rPr lang="en-US" sz="3600" dirty="0" err="1"/>
              <a:t>SocketPro</a:t>
            </a:r>
            <a:r>
              <a:rPr lang="en-US" sz="3600" dirty="0"/>
              <a:t> Persistent Queue and Kafka</a:t>
            </a:r>
          </a:p>
        </p:txBody>
      </p:sp>
      <p:pic>
        <p:nvPicPr>
          <p:cNvPr id="4" name="Picture 3" descr="sq_cross_machin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7239000" cy="46096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SocketPro</a:t>
            </a:r>
            <a:r>
              <a:rPr lang="en-US" sz="3600" b="1" dirty="0"/>
              <a:t> Server Requests Routing for Loading Balance with Fault Tolerance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752600"/>
            <a:ext cx="58594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/>
              <a:t>SocketPro</a:t>
            </a:r>
            <a:r>
              <a:rPr lang="en-US" b="1" dirty="0"/>
              <a:t> Replication with ACID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b="1" dirty="0"/>
              <a:t>Atomicity, Consistency, Isolation, Durability)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324100"/>
            <a:ext cx="7239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Autofit/>
          </a:bodyPr>
          <a:lstStyle/>
          <a:p>
            <a:r>
              <a:rPr lang="en-US" sz="3600" b="1" dirty="0"/>
              <a:t>Enterprise Master/Slave Distributed Systems by </a:t>
            </a:r>
            <a:r>
              <a:rPr lang="en-US" sz="3600" b="1" dirty="0" err="1"/>
              <a:t>SocketPro</a:t>
            </a:r>
            <a:endParaRPr lang="en-US" sz="3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524000"/>
            <a:ext cx="7629525" cy="480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Master/Slave Pools for Enterprise Applications</a:t>
            </a:r>
            <a:br>
              <a:rPr lang="en-US" dirty="0"/>
            </a:br>
            <a:r>
              <a:rPr lang="en-US" sz="2700" b="1" i="1" dirty="0"/>
              <a:t>(Real-time Cache and SQL/Request Streaming)</a:t>
            </a:r>
          </a:p>
        </p:txBody>
      </p:sp>
      <p:pic>
        <p:nvPicPr>
          <p:cNvPr id="3" name="masterslave">
            <a:hlinkClick r:id="" action="ppaction://media"/>
            <a:extLst>
              <a:ext uri="{FF2B5EF4-FFF2-40B4-BE49-F238E27FC236}">
                <a16:creationId xmlns:a16="http://schemas.microsoft.com/office/drawing/2014/main" id="{BA3B95F6-8E2D-465B-9DDF-7D435758F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066800"/>
            <a:ext cx="81534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A374-07B2-427F-A86E-7FA529DC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b="1" dirty="0" err="1"/>
              <a:t>SocketPro</a:t>
            </a:r>
            <a:r>
              <a:rPr lang="en-US" b="1" dirty="0"/>
              <a:t>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89D4E-31B6-4C1F-9339-152D3E7A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Persistent Message Queue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Cross-platform File Exchange (TBD)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Database Plugins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SQLite (Real-time Update Cache)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MySQL (Real-time Update Cache)</a:t>
            </a:r>
          </a:p>
          <a:p>
            <a:pPr marL="914400" lvl="1" indent="-514350"/>
            <a:r>
              <a:rPr lang="en-US" b="1" dirty="0">
                <a:solidFill>
                  <a:srgbClr val="0070C0"/>
                </a:solidFill>
              </a:rPr>
              <a:t>MS SQL (Real-time Update cache—</a:t>
            </a:r>
            <a:r>
              <a:rPr lang="en-US" b="1" i="1" dirty="0">
                <a:solidFill>
                  <a:srgbClr val="0070C0"/>
                </a:solidFill>
              </a:rPr>
              <a:t>Developing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ODBC</a:t>
            </a:r>
          </a:p>
          <a:p>
            <a:pPr marL="914400" lvl="1" indent="-514350"/>
            <a:r>
              <a:rPr lang="en-US" dirty="0"/>
              <a:t>Others (PostgreSQL, MariaDB, DB2, Oracle – TBD)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 Applications (</a:t>
            </a:r>
            <a:r>
              <a:rPr lang="en-US" dirty="0">
                <a:solidFill>
                  <a:srgbClr val="7030A0"/>
                </a:solidFill>
              </a:rPr>
              <a:t>Future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0285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Web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https://github.com/udaparts/socketpro</a:t>
            </a:r>
            <a:endParaRPr lang="en-US" dirty="0"/>
          </a:p>
          <a:p>
            <a:r>
              <a:rPr lang="en-US" dirty="0">
                <a:hlinkClick r:id="rId3"/>
              </a:rPr>
              <a:t>http://www.udaparts.com/</a:t>
            </a:r>
            <a:endParaRPr lang="en-US" dirty="0"/>
          </a:p>
          <a:p>
            <a:r>
              <a:rPr lang="en-US" dirty="0">
                <a:hlinkClick r:id="rId4"/>
              </a:rPr>
              <a:t>https://www.codeproject.com/Articles/1204807/Brief-introduction-of-a-continuous-SQL-stream-send</a:t>
            </a:r>
            <a:endParaRPr lang="en-US" dirty="0"/>
          </a:p>
          <a:p>
            <a:r>
              <a:rPr lang="en-US" dirty="0">
                <a:hlinkClick r:id="rId5"/>
              </a:rPr>
              <a:t>https://www.codeproject.com/Articles/1207129/Brief-introduction-of-a-continuous-SQL-stream-se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3600" b="1" dirty="0"/>
              <a:t>Two Basic Communication Patterns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47800"/>
            <a:ext cx="48768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667000"/>
            <a:ext cx="6172200" cy="1143000"/>
          </a:xfrm>
        </p:spPr>
        <p:txBody>
          <a:bodyPr>
            <a:noAutofit/>
          </a:bodyPr>
          <a:lstStyle/>
          <a:p>
            <a:r>
              <a:rPr lang="en-US" sz="8000" b="1" dirty="0"/>
              <a:t>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/>
              <a:t>Advantages and Disadvantages</a:t>
            </a:r>
          </a:p>
        </p:txBody>
      </p:sp>
      <p:graphicFrame>
        <p:nvGraphicFramePr>
          <p:cNvPr id="4" name="Group 1"/>
          <p:cNvGraphicFramePr>
            <a:graphicFrameLocks noGrp="1"/>
          </p:cNvGraphicFramePr>
          <p:nvPr/>
        </p:nvGraphicFramePr>
        <p:xfrm>
          <a:off x="457200" y="1295400"/>
          <a:ext cx="8231188" cy="5060940"/>
        </p:xfrm>
        <a:graphic>
          <a:graphicData uri="http://schemas.openxmlformats.org/drawingml/2006/table">
            <a:tbl>
              <a:tblPr/>
              <a:tblGrid>
                <a:gridCol w="411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99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SCF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(Synchronous Communication Frameworks)</a:t>
                      </a:r>
                    </a:p>
                  </a:txBody>
                  <a:tcPr marL="90000" marR="90000" marT="71495" marB="46800" horzOverflow="overflow">
                    <a:lnL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ACF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(Asynchronous Communication Frameworks)</a:t>
                      </a:r>
                    </a:p>
                  </a:txBody>
                  <a:tcPr marL="90000" marR="90000" marT="71495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209"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Good for typical applications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Easy to get started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Many free SCFs available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Good for Local Area Networks (LAN)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Simple in coding logic and better code readability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Easy in debugging</a:t>
                      </a:r>
                    </a:p>
                  </a:txBody>
                  <a:tcPr marL="90000" marR="90000" marT="59147" marB="46800" horzOverflow="overflow">
                    <a:lnL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high-quality applications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challenging tasks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Multiple communication models integrated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both LAN and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WAN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performance, UI response and scalability because of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streaming &amp; batching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both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fat and thin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clients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Less threading-related problems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Better user-code consistence</a:t>
                      </a:r>
                    </a:p>
                  </a:txBody>
                  <a:tcPr marL="90000" marR="90000" marT="59147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1013"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for high-quality applications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for challenging tasks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One communication model only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for Wide Area Networks (WAN) 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performance, latency and UI response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dev/design freedom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Many threading-related problems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scalability</a:t>
                      </a:r>
                    </a:p>
                  </a:txBody>
                  <a:tcPr marL="90000" marR="90000" marT="59147" marB="46800" horzOverflow="overflow">
                    <a:lnL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Fewer high quality ACFs available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Slightly more complex in coding logic and readability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Slightly more difficult in debugging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Difficult to create an ACF</a:t>
                      </a:r>
                    </a:p>
                  </a:txBody>
                  <a:tcPr marL="90000" marR="90000" marT="59147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525462"/>
            <a:ext cx="8229600" cy="1312863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 err="1"/>
              <a:t>SocketPro</a:t>
            </a:r>
            <a:r>
              <a:rPr lang="en-US" sz="4000" b="1" dirty="0"/>
              <a:t> Communication Architecture and Components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1524000" y="21351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 dirty="0">
                <a:solidFill>
                  <a:srgbClr val="000000"/>
                </a:solidFill>
              </a:rPr>
              <a:t>Client Core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500" b="1" dirty="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600" dirty="0">
                <a:solidFill>
                  <a:srgbClr val="000000"/>
                </a:solidFill>
              </a:rPr>
              <a:t>cross-platform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600" dirty="0">
                <a:solidFill>
                  <a:srgbClr val="000000"/>
                </a:solidFill>
              </a:rPr>
              <a:t>native code</a:t>
            </a: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685800" y="39639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C++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1374775" y="39639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.Net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3449638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JavaScript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>
            <a:off x="2754313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Python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2078038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Java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4133850" y="39639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PHP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  <a:r>
              <a:rPr lang="en-US" sz="5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" name="AutoShape 22"/>
          <p:cNvSpPr>
            <a:spLocks noChangeArrowheads="1"/>
          </p:cNvSpPr>
          <p:nvPr/>
        </p:nvSpPr>
        <p:spPr bwMode="auto">
          <a:xfrm>
            <a:off x="6953250" y="2135187"/>
            <a:ext cx="742950" cy="1217613"/>
          </a:xfrm>
          <a:prstGeom prst="roundRect">
            <a:avLst>
              <a:gd name="adj" fmla="val 1666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000" b="1">
                <a:solidFill>
                  <a:srgbClr val="000000"/>
                </a:solidFill>
              </a:rPr>
              <a:t>Server Core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60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700">
                <a:solidFill>
                  <a:srgbClr val="000000"/>
                </a:solidFill>
              </a:rPr>
              <a:t>cross-platform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700">
                <a:solidFill>
                  <a:srgbClr val="000000"/>
                </a:solidFill>
              </a:rPr>
              <a:t>native code</a:t>
            </a: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5943600" y="3963987"/>
            <a:ext cx="590550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C++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4" name="AutoShape 24"/>
          <p:cNvSpPr>
            <a:spLocks noChangeArrowheads="1"/>
          </p:cNvSpPr>
          <p:nvPr/>
        </p:nvSpPr>
        <p:spPr bwMode="auto">
          <a:xfrm>
            <a:off x="6616700" y="3963987"/>
            <a:ext cx="546100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.Net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7272338" y="3963987"/>
            <a:ext cx="5762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Python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6" name="AutoShape 26"/>
          <p:cNvSpPr>
            <a:spLocks noChangeArrowheads="1"/>
          </p:cNvSpPr>
          <p:nvPr/>
        </p:nvSpPr>
        <p:spPr bwMode="auto">
          <a:xfrm>
            <a:off x="7924800" y="3963987"/>
            <a:ext cx="60801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Java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7" name="AutoShape 27"/>
          <p:cNvSpPr>
            <a:spLocks noChangeArrowheads="1"/>
          </p:cNvSpPr>
          <p:nvPr/>
        </p:nvSpPr>
        <p:spPr bwMode="auto">
          <a:xfrm>
            <a:off x="2209800" y="2363787"/>
            <a:ext cx="4648200" cy="533400"/>
          </a:xfrm>
          <a:prstGeom prst="leftRightArrow">
            <a:avLst>
              <a:gd name="adj1" fmla="val 50000"/>
              <a:gd name="adj2" fmla="val 14975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700" b="1">
                <a:solidFill>
                  <a:srgbClr val="FF0066"/>
                </a:solidFill>
              </a:rPr>
              <a:t>Request batching and streaming, asynchrony, secure, parallel communication on TCP/IP</a:t>
            </a:r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685800" y="5411787"/>
            <a:ext cx="4724400" cy="684213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>
                <a:solidFill>
                  <a:srgbClr val="000000"/>
                </a:solidFill>
              </a:rPr>
              <a:t>User Client Code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5943600" y="5411787"/>
            <a:ext cx="2589213" cy="684213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>
                <a:solidFill>
                  <a:srgbClr val="000000"/>
                </a:solidFill>
              </a:rPr>
              <a:t>User Server Code</a:t>
            </a: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4821238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Node.js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  <a:r>
              <a:rPr lang="en-US" sz="50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/>
              <a:t>Client Socket Pool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447800"/>
            <a:ext cx="4972050" cy="39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1143000" y="5638800"/>
            <a:ext cx="70866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1" dirty="0">
                <a:solidFill>
                  <a:srgbClr val="000000"/>
                </a:solidFill>
              </a:rPr>
              <a:t>A socket pool has three worker threads and each of these threads hosts two </a:t>
            </a:r>
            <a:r>
              <a:rPr lang="en-US" sz="1400" b="1" dirty="0">
                <a:solidFill>
                  <a:srgbClr val="7030A0"/>
                </a:solidFill>
              </a:rPr>
              <a:t>non-blocking</a:t>
            </a:r>
            <a:r>
              <a:rPr lang="en-US" sz="1400" b="1" dirty="0">
                <a:solidFill>
                  <a:srgbClr val="000000"/>
                </a:solidFill>
              </a:rPr>
              <a:t> sockets with </a:t>
            </a:r>
            <a:r>
              <a:rPr lang="en-US" sz="1400" b="1" dirty="0">
                <a:solidFill>
                  <a:srgbClr val="7030A0"/>
                </a:solidFill>
              </a:rPr>
              <a:t>fault tolerance </a:t>
            </a:r>
            <a:r>
              <a:rPr lang="en-US" sz="1400" b="1" dirty="0"/>
              <a:t>for the best </a:t>
            </a:r>
            <a:r>
              <a:rPr lang="en-US" sz="1400" b="1" dirty="0">
                <a:solidFill>
                  <a:srgbClr val="7030A0"/>
                </a:solidFill>
              </a:rPr>
              <a:t>parallelism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71475"/>
            <a:ext cx="8229600" cy="10001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 err="1"/>
              <a:t>SocketPro</a:t>
            </a:r>
            <a:r>
              <a:rPr lang="en-US" sz="4000" b="1" dirty="0"/>
              <a:t> Scalabilities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Client/Server Pattern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447800"/>
            <a:ext cx="74676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DBAE-3E1A-4954-8C52-E86C625E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SocketPro</a:t>
            </a:r>
            <a:r>
              <a:rPr lang="en-US" sz="3600" b="1" dirty="0"/>
              <a:t> vs MySQL .NET Provider (LAN)</a:t>
            </a:r>
          </a:p>
        </p:txBody>
      </p:sp>
      <p:pic>
        <p:nvPicPr>
          <p:cNvPr id="4" name="mysql_perf_comp_lan">
            <a:hlinkClick r:id="" action="ppaction://media"/>
            <a:extLst>
              <a:ext uri="{FF2B5EF4-FFF2-40B4-BE49-F238E27FC236}">
                <a16:creationId xmlns:a16="http://schemas.microsoft.com/office/drawing/2014/main" id="{2DCA362A-EEAA-4C6D-BC5B-BF55006BD4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143000"/>
            <a:ext cx="8001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0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38B744-7303-4D51-AEAA-84637EB3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600" b="1" dirty="0" err="1"/>
              <a:t>SocketPro</a:t>
            </a:r>
            <a:r>
              <a:rPr lang="en-US" sz="3600" b="1" dirty="0"/>
              <a:t> vs MySQL .NET Provider (WAN)</a:t>
            </a:r>
          </a:p>
        </p:txBody>
      </p:sp>
      <p:pic>
        <p:nvPicPr>
          <p:cNvPr id="5" name="mysql_perf_comp_wan">
            <a:hlinkClick r:id="" action="ppaction://media"/>
            <a:extLst>
              <a:ext uri="{FF2B5EF4-FFF2-40B4-BE49-F238E27FC236}">
                <a16:creationId xmlns:a16="http://schemas.microsoft.com/office/drawing/2014/main" id="{FF145686-4B19-4B52-8E3B-B7B230F14A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066800"/>
            <a:ext cx="8305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488</Words>
  <Application>Microsoft Office PowerPoint</Application>
  <PresentationFormat>On-screen Show (4:3)</PresentationFormat>
  <Paragraphs>107</Paragraphs>
  <Slides>20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Brief Introduction of SocketPro Async Communication Framework</vt:lpstr>
      <vt:lpstr>Two Basic Communication Patterns</vt:lpstr>
      <vt:lpstr>Advantages and Disadvantages</vt:lpstr>
      <vt:lpstr>SocketPro Communication Architecture and Components</vt:lpstr>
      <vt:lpstr>Client Socket Pool</vt:lpstr>
      <vt:lpstr>SocketPro Scalabilities</vt:lpstr>
      <vt:lpstr>Client/Server Pattern</vt:lpstr>
      <vt:lpstr>SocketPro vs MySQL .NET Provider (LAN)</vt:lpstr>
      <vt:lpstr>SocketPro vs MySQL .NET Provider (WAN)</vt:lpstr>
      <vt:lpstr>SocketPro Subscribe/Publish (Internet chat or online messaging) </vt:lpstr>
      <vt:lpstr>SocketPro for DB Events</vt:lpstr>
      <vt:lpstr>SocketPro Persistent Message Queue</vt:lpstr>
      <vt:lpstr>Performance Comparison between SocketPro Persistent Queue and Kafka</vt:lpstr>
      <vt:lpstr>SocketPro Server Requests Routing for Loading Balance with Fault Tolerance</vt:lpstr>
      <vt:lpstr>SocketPro Replication with ACID (Atomicity, Consistency, Isolation, Durability)</vt:lpstr>
      <vt:lpstr>Enterprise Master/Slave Distributed Systems by SocketPro</vt:lpstr>
      <vt:lpstr>Master/Slave Pools for Enterprise Applications (Real-time Cache and SQL/Request Streaming)</vt:lpstr>
      <vt:lpstr>SocketPro Plugins</vt:lpstr>
      <vt:lpstr>Major Web Sites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Introduction of SocketPro Asynchronous Communication Framework</dc:title>
  <dc:creator>yye</dc:creator>
  <cp:lastModifiedBy>yye</cp:lastModifiedBy>
  <cp:revision>40</cp:revision>
  <dcterms:created xsi:type="dcterms:W3CDTF">2017-10-07T13:28:14Z</dcterms:created>
  <dcterms:modified xsi:type="dcterms:W3CDTF">2017-12-02T21:27:56Z</dcterms:modified>
</cp:coreProperties>
</file>